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  <p:sldMasterId id="2147484964" r:id="rId2"/>
    <p:sldMasterId id="2147484952" r:id="rId3"/>
  </p:sldMasterIdLst>
  <p:notesMasterIdLst>
    <p:notesMasterId r:id="rId33"/>
  </p:notesMasterIdLst>
  <p:sldIdLst>
    <p:sldId id="256" r:id="rId4"/>
    <p:sldId id="260" r:id="rId5"/>
    <p:sldId id="263" r:id="rId6"/>
    <p:sldId id="265" r:id="rId7"/>
    <p:sldId id="264" r:id="rId8"/>
    <p:sldId id="266" r:id="rId9"/>
    <p:sldId id="267" r:id="rId10"/>
    <p:sldId id="269" r:id="rId11"/>
    <p:sldId id="261" r:id="rId12"/>
    <p:sldId id="268" r:id="rId13"/>
    <p:sldId id="26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70" r:id="rId29"/>
    <p:sldId id="271" r:id="rId30"/>
    <p:sldId id="258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2BE"/>
    <a:srgbClr val="F78B04"/>
    <a:srgbClr val="A40001"/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09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04" y="1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C27C-D8AD-D8B5-253C-D192A131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3CBB0-F341-2F7D-1B61-AD2E5CD7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64DC-ABB8-C386-7679-0BED51B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5EA5-C5F8-3B73-41EE-DA983946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5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72B29-B019-AE23-C4E7-2C3D572D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6BFE6-9024-CD89-B6ED-584DB6E4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76C6B-BC77-672C-CE33-E03186D7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B207-F9AF-C511-52CF-1415400A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443F-4E3A-27EB-6A95-8A281383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CC8CC-21ED-96DE-E2C8-AB591F892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FA9D9-6803-3D73-A2A1-732A8152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3DC3-C6AD-198D-F084-F2556411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07D10-3225-F8DD-1FB8-9DA2B24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83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CEDA-5F66-0C73-BD6B-3BD09C9A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5A2EE-44C1-FA04-137C-437B70F4F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8790F-9675-5103-3846-731A75F94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4D0CB-F89B-569F-543A-D22313F1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1F543-7FB0-9033-12DA-70B13B0B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E7D7-A369-9BB5-972B-B8C8E15F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3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04C1-D8A0-1939-4D22-232C87E5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A2499-E450-F38C-299B-D54E1EFB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8B0FC-EB95-29C8-14E7-77E82B5C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436A-D61B-9ABA-FFCA-1898A76C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AB18-EDE8-9970-97CC-FAC6F9A5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4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97E93-2200-364C-1EDD-CD50F8EC1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72FAE-8180-6A2C-CB1A-5C04259BC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1592E-36B5-91C5-BA93-44636F81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A3744-05C3-2AF0-6AF5-7FBB729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9276-1C3C-3E8A-4A6D-F535AE9C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1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EAB2-1B40-F0E0-1526-87D914829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96B84-F404-F007-08AE-A6BCDA4D9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0886-6282-EA6F-6309-728E5387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D56C-E560-EB5B-E98C-D9CD0BDE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9427E-9174-2523-D108-C0B64B85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C648-02C8-A9D9-9A05-CB469AD9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A5F5-1042-CC40-D937-2725B3DB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C5D81-9735-CCF8-04B6-8E38DCAD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4D93-E962-074B-95B0-35CA9AD3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A7171-D337-A2BE-1E84-99B43CD3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9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6670-C9DF-826E-1FCA-4CD0BCE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DEEAE-9DD1-401B-0A05-3AB76E7A4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56A8-BE1C-3676-04F8-5B496F4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704E-6596-8E0D-A146-AFE69B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41A4-23EE-18E5-9EBB-92FAB592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4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866B-1045-89E1-C3A3-6E2179EC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AE18-7968-6493-580E-3BB27A7C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70D79-E647-C744-4757-BE63D11FD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184B-6890-0F47-91A5-FB74D964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9FA0-FC38-1D11-2859-45EDD985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6454D-594B-FB31-F258-78518F4A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9037-3AF6-9DEA-9CBF-9CDCBE4D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F8F3-F7A5-56AA-322E-DC9BAFE2F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E810B-80BB-52F0-27FE-FF670617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77A03-23E7-B2A7-FEA2-66BD7532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2A94-4117-97A7-CBB6-E02837D6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E150-5523-4794-AA74-6488C7D1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9F38C-26A4-8C94-90D3-A950B6A5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B81CA-67FC-98A8-7627-723CD892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3978-770F-B8B7-9C94-8AE23FA5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5C7F-C777-C235-4C7E-346C807C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6FCAF-987C-DCC8-7BF8-784F58EB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33627-CB6C-B477-60EC-7061628B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37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2B887-0A0C-D059-B430-2EE3FD6E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1E05D-3534-BFA7-91DC-FE764C74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CACB-0279-C012-46E9-12DB4599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94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4A44-708E-4104-1B02-A9911CE2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7228-721B-1080-7CFB-B643047B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F05E3-7FC0-321D-8FAB-66D624A93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68A03-A3E2-C6FF-432C-5E20B1D9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16200-E59E-CCD4-3DA9-E9EB27BD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71075-883E-8733-41A6-8877FD13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695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A2E6-DC43-A2A4-3A94-1A4AD2DE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23AFF-6710-9126-70C1-95DF3BB7C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06124-0580-6209-AC53-AFF54AEBC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9DA6C-42C4-44BA-384D-114DAE32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1ED46-FA40-6261-040D-D93EA756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89E0-EE83-AADD-433F-8C2125C1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4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D9E5-C617-F582-C696-EF983EF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1CB46-88CC-2D49-693C-4E32A6662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4DF9D-40B7-DDB9-0708-CD574BD1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1ED-B94C-877B-35C2-75DB11F5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AA9F-E948-D2C3-038D-961F8383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7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5B3D1-9346-AFC7-1785-C19F9203E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B3F12-9E27-1D08-794D-C0C6968FE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10A15-FDB1-E607-31BD-A0266CF5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D163-23F1-58BF-BDEB-8A5B9056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40B-37F7-E8F3-42DE-1BA89DDD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2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55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51F2-50EC-394C-2C0D-AE64AA08C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0DB78-53CC-677F-B8B1-44ED5ADBB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A98F-9BAE-4984-712C-68DBFEAE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FA50F-D427-7306-FBB4-4C40D0F6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53AD-5900-9D0D-6CBF-579BEAC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2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3DF5-8B84-94D1-5788-DD67EC5B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B5A7-3DF7-B854-7AE6-D162E584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6355-7843-8092-94CC-F8C85799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DDCC-7199-BB25-FE84-9E39D0AF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974D-B405-321C-DB0E-48ACA76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8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9DB2-C535-68A1-E40A-86CE9116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E15B6-52FC-CD94-F4B4-DA44E2128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2D2C-DA85-8F30-F17F-4C814E0F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52BF-9B9E-8EBE-1BC5-A64C5F8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ED26C-D786-97E8-E96B-E3B53F71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DC18-225E-F2C2-6683-183F387C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66AD-1E81-43A6-E6D7-1CD42E11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21461-1872-C7B2-BFD1-CC7BA374C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7D28B-8D37-4C0B-5586-8BAB2C30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91FC7-0F0B-CF94-820B-2473D389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5DC90-D2F4-A9C2-F5BF-5033D0A9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6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5E45-F12C-B916-86BA-5EEDB68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5D913-909F-C979-EB2C-3B166012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A93A-450B-9F29-EA31-7B3F370D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05749-0A2E-E887-AFF3-F52EDF518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E5A63-6BA3-2641-FFBC-C441DC78A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494C-5063-D76B-1A9A-18C97082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531B0-1C86-5947-BD47-1692B260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25DF-9342-2B51-3372-42F2727B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0C07C9-B410-0EB1-78C9-0BD75E26ABE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1" y="5959168"/>
            <a:ext cx="1887310" cy="95699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0BD8DAF-806B-744C-CCD7-03074A6DF0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655" y="6094482"/>
            <a:ext cx="1425534" cy="68636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AA6FE95-CBF1-7592-CBF1-17643F5E1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8121" y="5969049"/>
            <a:ext cx="888951" cy="8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91A471D-E8A5-B163-05F2-6EC8C58AA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8502" y="6018996"/>
            <a:ext cx="1678008" cy="8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26E46-59A0-88B9-4E5F-EABC7F0C2C7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855431" y="6126515"/>
            <a:ext cx="4470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49" r:id="rId2"/>
    <p:sldLayoutId id="2147484950" r:id="rId3"/>
    <p:sldLayoutId id="2147484976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14013-C9E3-ADE6-348B-F9190BE5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C14FA-9F9A-450C-6AB1-D9218577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348B-D1E9-3890-3B6B-7CC674A98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8D46-F399-3A72-4004-80C0F2E5B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5F29-F821-0FF5-B0E1-4889A565D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0AA34-2A64-A710-666A-4B78D370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D02C2-CE0F-EED0-6EAF-D84C727B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DD11-04A6-736C-221F-D46ECDF76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B8F56-415D-D448-51DA-EE17B60C7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766E-619B-BFC1-8297-E98DB37B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qtlpol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brielgesteira.github.io/QTLpol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ncsu.edu/postings/17208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052" y="911823"/>
            <a:ext cx="6547450" cy="1612892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MAPpoly and QTLpoly: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interconnected sweetpotato families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281" y="3259104"/>
            <a:ext cx="3843292" cy="199099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Marcelo Mollinari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Gabriel Gesteira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Guilherme Pereira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Bode Olukolu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Craig Yencho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Zhao-Bang Zeng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560724" y="1545166"/>
            <a:ext cx="3124175" cy="318820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5AF0-44B3-CAEF-1A3F-64F7C72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-165538"/>
            <a:ext cx="10515600" cy="1325563"/>
          </a:xfrm>
        </p:spPr>
        <p:txBody>
          <a:bodyPr/>
          <a:lstStyle/>
          <a:p>
            <a:r>
              <a:rPr lang="en-US" dirty="0"/>
              <a:t>Consensus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39C69-CA33-698B-DBA8-52110F46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6" y="1320768"/>
            <a:ext cx="6498771" cy="421646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1756FAD-0787-E214-5EA4-D5201BCF8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53829"/>
              </p:ext>
            </p:extLst>
          </p:nvPr>
        </p:nvGraphicFramePr>
        <p:xfrm>
          <a:off x="8022017" y="497243"/>
          <a:ext cx="3555447" cy="404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33">
                  <a:extLst>
                    <a:ext uri="{9D8B030D-6E8A-4147-A177-3AD203B41FA5}">
                      <a16:colId xmlns:a16="http://schemas.microsoft.com/office/drawing/2014/main" val="1012091188"/>
                    </a:ext>
                  </a:extLst>
                </a:gridCol>
                <a:gridCol w="811236">
                  <a:extLst>
                    <a:ext uri="{9D8B030D-6E8A-4147-A177-3AD203B41FA5}">
                      <a16:colId xmlns:a16="http://schemas.microsoft.com/office/drawing/2014/main" val="388811767"/>
                    </a:ext>
                  </a:extLst>
                </a:gridCol>
                <a:gridCol w="903743">
                  <a:extLst>
                    <a:ext uri="{9D8B030D-6E8A-4147-A177-3AD203B41FA5}">
                      <a16:colId xmlns:a16="http://schemas.microsoft.com/office/drawing/2014/main" val="3009514413"/>
                    </a:ext>
                  </a:extLst>
                </a:gridCol>
                <a:gridCol w="787424">
                  <a:extLst>
                    <a:ext uri="{9D8B030D-6E8A-4147-A177-3AD203B41FA5}">
                      <a16:colId xmlns:a16="http://schemas.microsoft.com/office/drawing/2014/main" val="3849610006"/>
                    </a:ext>
                  </a:extLst>
                </a:gridCol>
                <a:gridCol w="700111">
                  <a:extLst>
                    <a:ext uri="{9D8B030D-6E8A-4147-A177-3AD203B41FA5}">
                      <a16:colId xmlns:a16="http://schemas.microsoft.com/office/drawing/2014/main" val="2085488877"/>
                    </a:ext>
                  </a:extLst>
                </a:gridCol>
              </a:tblGrid>
              <a:tr h="22860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LG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Map length</a:t>
                      </a:r>
                    </a:p>
                    <a:p>
                      <a:pPr algn="ctr"/>
                      <a:r>
                        <a:rPr lang="en-US" sz="1100" dirty="0"/>
                        <a:t>(cM)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Markers/cM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N. Markers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Max. Gap</a:t>
                      </a:r>
                    </a:p>
                  </a:txBody>
                  <a:tcPr marL="56368" marR="56368" marT="28184" marB="28184"/>
                </a:tc>
                <a:extLst>
                  <a:ext uri="{0D108BD9-81ED-4DB2-BD59-A6C34878D82A}">
                    <a16:rowId xmlns:a16="http://schemas.microsoft.com/office/drawing/2014/main" val="183443824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852922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00364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114621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08121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230371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5428839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345135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922287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269046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710622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886822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564266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208769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356709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16752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2077.1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54603"/>
                  </a:ext>
                </a:extLst>
              </a:tr>
            </a:tbl>
          </a:graphicData>
        </a:graphic>
      </p:graphicFrame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F3E86206-485B-9743-DE37-88EC9F14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8305"/>
              </p:ext>
            </p:extLst>
          </p:nvPr>
        </p:nvGraphicFramePr>
        <p:xfrm>
          <a:off x="8946170" y="4715357"/>
          <a:ext cx="1522133" cy="111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088">
                  <a:extLst>
                    <a:ext uri="{9D8B030D-6E8A-4147-A177-3AD203B41FA5}">
                      <a16:colId xmlns:a16="http://schemas.microsoft.com/office/drawing/2014/main" val="2609423379"/>
                    </a:ext>
                  </a:extLst>
                </a:gridCol>
                <a:gridCol w="735045">
                  <a:extLst>
                    <a:ext uri="{9D8B030D-6E8A-4147-A177-3AD203B41FA5}">
                      <a16:colId xmlns:a16="http://schemas.microsoft.com/office/drawing/2014/main" val="2697403237"/>
                    </a:ext>
                  </a:extLst>
                </a:gridCol>
              </a:tblGrid>
              <a:tr h="380000">
                <a:tc>
                  <a:txBody>
                    <a:bodyPr/>
                    <a:lstStyle/>
                    <a:p>
                      <a:r>
                        <a:rPr lang="en-US" sz="1000" dirty="0"/>
                        <a:t>Population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Markers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3729601989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BT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22.5k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4245955219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TB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12.5k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4226582234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NKB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8.7k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36126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88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1" y="0"/>
            <a:ext cx="9585691" cy="1325563"/>
          </a:xfrm>
        </p:spPr>
        <p:txBody>
          <a:bodyPr>
            <a:normAutofit/>
          </a:bodyPr>
          <a:lstStyle/>
          <a:p>
            <a:r>
              <a:rPr lang="en-US" dirty="0"/>
              <a:t>Haplotype probabilities in BT-TB-NKB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976" y="817348"/>
            <a:ext cx="6448801" cy="4854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2F6D2-BDD6-CC45-C232-3721B69C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18" y="1227416"/>
            <a:ext cx="2616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>
            <a:extLst>
              <a:ext uri="{FF2B5EF4-FFF2-40B4-BE49-F238E27FC236}">
                <a16:creationId xmlns:a16="http://schemas.microsoft.com/office/drawing/2014/main" id="{38525244-9838-D2C2-B5BD-315EE3C3D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0" y="-38189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sp>
        <p:nvSpPr>
          <p:cNvPr id="11" name="PlaceHolder 3">
            <a:extLst>
              <a:ext uri="{FF2B5EF4-FFF2-40B4-BE49-F238E27FC236}">
                <a16:creationId xmlns:a16="http://schemas.microsoft.com/office/drawing/2014/main" id="{C72F5571-B7A6-6410-40F5-1CFA45AADCE2}"/>
              </a:ext>
            </a:extLst>
          </p:cNvPr>
          <p:cNvSpPr txBox="1">
            <a:spLocks/>
          </p:cNvSpPr>
          <p:nvPr/>
        </p:nvSpPr>
        <p:spPr>
          <a:xfrm>
            <a:off x="426480" y="1260360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Strategy based on the Random-Effect Multiple Interval Mapping (REMIM), proposed by Pereira et al. (2020)</a:t>
            </a:r>
            <a:endParaRPr lang="en-US" sz="2400" spc="-1" dirty="0"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0AF354-7360-36A4-0080-027DBAFE25F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21892" y="2112840"/>
            <a:ext cx="7080480" cy="36000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0656D-BC3B-5E3F-A115-FE6B2F761DA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524800" y="2388600"/>
            <a:ext cx="2676600" cy="26766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096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483934AC-0499-2797-25CC-9D4AD366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60" y="1980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7F5037-3C29-E76B-AAEA-C643C1AB29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982360" y="1153800"/>
            <a:ext cx="2752920" cy="318960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20BD9-1677-9BA0-F3DB-1F404FB61C08}"/>
              </a:ext>
            </a:extLst>
          </p:cNvPr>
          <p:cNvSpPr txBox="1"/>
          <p:nvPr/>
        </p:nvSpPr>
        <p:spPr>
          <a:xfrm>
            <a:off x="528840" y="1344600"/>
            <a:ext cx="8386560" cy="416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Performs multiple QTL mapping in polyploids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Includes both fixed and random-effect approaches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Supports phenotype weights (stagewise analysis)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Available on CRAN: </a:t>
            </a:r>
            <a:r>
              <a:rPr lang="en-US" sz="2200" b="0" strike="noStrike" spc="-1" dirty="0">
                <a:hlinkClick r:id="rId3"/>
              </a:rPr>
              <a:t>https://cran.r-project.org/package=qtlpoly</a:t>
            </a: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Tutorials: </a:t>
            </a:r>
            <a:r>
              <a:rPr lang="en-US" sz="2200" b="0" strike="noStrike" spc="-1" dirty="0">
                <a:hlinkClick r:id="rId4"/>
              </a:rPr>
              <a:t>https://gabrielgesteira.github.io/QTLpoly/</a:t>
            </a: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New features coming: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Support for single-step analysis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Multi-trait/multi-environment models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Support for multiparental populations</a:t>
            </a:r>
          </a:p>
        </p:txBody>
      </p:sp>
    </p:spTree>
    <p:extLst>
      <p:ext uri="{BB962C8B-B14F-4D97-AF65-F5344CB8AC3E}">
        <p14:creationId xmlns:p14="http://schemas.microsoft.com/office/powerpoint/2010/main" val="206278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D3BE1E17-07F3-C24B-6344-961340B3A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240" y="-1436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sp>
        <p:nvSpPr>
          <p:cNvPr id="6" name="PlaceHolder 9">
            <a:extLst>
              <a:ext uri="{FF2B5EF4-FFF2-40B4-BE49-F238E27FC236}">
                <a16:creationId xmlns:a16="http://schemas.microsoft.com/office/drawing/2014/main" id="{E46EFC91-A377-5BF6-B97E-8069E812FEFA}"/>
              </a:ext>
            </a:extLst>
          </p:cNvPr>
          <p:cNvSpPr txBox="1"/>
          <p:nvPr/>
        </p:nvSpPr>
        <p:spPr>
          <a:xfrm>
            <a:off x="441720" y="1181160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Multiple QTL Mapping strategy:</a:t>
            </a:r>
            <a:endParaRPr lang="en-US" sz="26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BA35F-9CE3-CEBF-52C0-EBF568F9E39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15680" y="1834560"/>
            <a:ext cx="6140160" cy="395064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6FFC-B83C-F9F7-8899-41041A0273C4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31200" y="1985400"/>
            <a:ext cx="3981600" cy="17820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80C325-3648-ADC4-E704-BAE58ED061B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17560" y="4175640"/>
            <a:ext cx="2750040" cy="79056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40899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A9358D2E-1A58-47BA-2484-191653C86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80" y="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46903-01F4-18A5-D65A-9957EE6358D7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819737" y="2025669"/>
            <a:ext cx="6552526" cy="3760185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9">
            <a:extLst>
              <a:ext uri="{FF2B5EF4-FFF2-40B4-BE49-F238E27FC236}">
                <a16:creationId xmlns:a16="http://schemas.microsoft.com/office/drawing/2014/main" id="{35AD03C2-1A3B-AA7C-74C3-734688B5369F}"/>
              </a:ext>
            </a:extLst>
          </p:cNvPr>
          <p:cNvSpPr txBox="1"/>
          <p:nvPr/>
        </p:nvSpPr>
        <p:spPr>
          <a:xfrm>
            <a:off x="426480" y="1461549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Genetic model for a single-family/population:</a:t>
            </a:r>
            <a:endParaRPr lang="en-US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29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F053AD25-F021-F346-C7CA-CCD16F77D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F7D736-5889-05F1-6DCF-EA03F5338B90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478186" y="1825771"/>
            <a:ext cx="6803379" cy="3904138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7">
            <a:extLst>
              <a:ext uri="{FF2B5EF4-FFF2-40B4-BE49-F238E27FC236}">
                <a16:creationId xmlns:a16="http://schemas.microsoft.com/office/drawing/2014/main" id="{63C64A20-C9D7-752B-693E-5CF4CEA0714B}"/>
              </a:ext>
            </a:extLst>
          </p:cNvPr>
          <p:cNvSpPr txBox="1"/>
          <p:nvPr/>
        </p:nvSpPr>
        <p:spPr>
          <a:xfrm>
            <a:off x="426480" y="1324800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Genetic model for the whole population:</a:t>
            </a:r>
            <a:endParaRPr lang="en-US" sz="2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6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>
            <a:extLst>
              <a:ext uri="{FF2B5EF4-FFF2-40B4-BE49-F238E27FC236}">
                <a16:creationId xmlns:a16="http://schemas.microsoft.com/office/drawing/2014/main" id="{50245426-324A-F952-CAA8-9D79866F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437" y="101717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sp>
        <p:nvSpPr>
          <p:cNvPr id="6" name="PlaceHolder 3">
            <a:extLst>
              <a:ext uri="{FF2B5EF4-FFF2-40B4-BE49-F238E27FC236}">
                <a16:creationId xmlns:a16="http://schemas.microsoft.com/office/drawing/2014/main" id="{ECF904FB-AD33-27FD-8ECD-B985141E689D}"/>
              </a:ext>
            </a:extLst>
          </p:cNvPr>
          <p:cNvSpPr txBox="1">
            <a:spLocks/>
          </p:cNvSpPr>
          <p:nvPr/>
        </p:nvSpPr>
        <p:spPr>
          <a:xfrm>
            <a:off x="627837" y="1817117"/>
            <a:ext cx="10514880" cy="34142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1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Strategy for interconnected families:</a:t>
            </a: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Perform QTL mapping within families</a:t>
            </a:r>
            <a:endParaRPr lang="en-US" sz="24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Perform joint QTL mapping in the whole population</a:t>
            </a:r>
            <a:endParaRPr lang="en-US" sz="24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Evaluate QTL consistency across families</a:t>
            </a:r>
            <a:endParaRPr lang="en-US" sz="2400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2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1219440" y="1568944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171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Beta-carotene: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76" name="TextBox 175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Dry matter: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631"/>
            <a:ext cx="11118264" cy="730507"/>
          </a:xfrm>
        </p:spPr>
        <p:txBody>
          <a:bodyPr>
            <a:normAutofit/>
          </a:bodyPr>
          <a:lstStyle/>
          <a:p>
            <a:r>
              <a:rPr lang="en-US" dirty="0"/>
              <a:t>Inter-connected hexaploid sweetpotato families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65" y="3427665"/>
            <a:ext cx="2810951" cy="2358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65" y="959650"/>
            <a:ext cx="2675070" cy="2244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322557" y="1448365"/>
            <a:ext cx="3891582" cy="43375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SweetGAINS and GT4SP project: Dr. Hugo Campos (CIP) and Dr. Craig Yencho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using GBSpoly</a:t>
            </a:r>
          </a:p>
          <a:p>
            <a:r>
              <a:rPr lang="en-US" sz="2000" dirty="0"/>
              <a:t>Population: 723 individuals</a:t>
            </a:r>
          </a:p>
          <a:p>
            <a:r>
              <a:rPr lang="en-US" sz="2000" dirty="0"/>
              <a:t>Phenotypes:</a:t>
            </a:r>
          </a:p>
          <a:p>
            <a:pPr lvl="1"/>
            <a:r>
              <a:rPr lang="en-US" sz="1800" dirty="0"/>
              <a:t>Beta-carotene (↑Br, ↓</a:t>
            </a:r>
            <a:r>
              <a:rPr lang="en-US" sz="1800" dirty="0" err="1"/>
              <a:t>Tz</a:t>
            </a:r>
            <a:r>
              <a:rPr lang="en-US" sz="1800" dirty="0"/>
              <a:t>, ↓NK)</a:t>
            </a:r>
          </a:p>
          <a:p>
            <a:pPr lvl="1"/>
            <a:r>
              <a:rPr lang="en-US" sz="1800" dirty="0"/>
              <a:t>Dry Matter (↓Br, ↑</a:t>
            </a:r>
            <a:r>
              <a:rPr lang="en-US" sz="1800" dirty="0" err="1"/>
              <a:t>Tz</a:t>
            </a:r>
            <a:r>
              <a:rPr lang="en-US" sz="1800" dirty="0"/>
              <a:t>, ↑NK)</a:t>
            </a:r>
          </a:p>
          <a:p>
            <a:pPr lvl="1"/>
            <a:r>
              <a:rPr lang="en-US" sz="1800" dirty="0"/>
              <a:t>Starch (↓Br, ↑</a:t>
            </a:r>
            <a:r>
              <a:rPr lang="en-US" sz="1800" dirty="0" err="1"/>
              <a:t>Tz</a:t>
            </a:r>
            <a:r>
              <a:rPr lang="en-US" sz="1800" dirty="0"/>
              <a:t>, ↑NK)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D1694-3512-4F80-8EAF-8FC096BA4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7027" y="994260"/>
            <a:ext cx="3959269" cy="1848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EBCE3-DCE1-51CF-3E8B-1D4594C16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742" y="3857384"/>
            <a:ext cx="3492453" cy="200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C732B-B213-462A-1062-8EB8ED6DD3B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320396" y="2637006"/>
            <a:ext cx="814019" cy="1226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101BB-84D0-6ED9-23C0-1AAB7E6667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35097" y="2637005"/>
            <a:ext cx="814020" cy="1226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3DEDF-F39B-7A8E-E04B-6A91D6C54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9022" y="5389087"/>
            <a:ext cx="2529470" cy="36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EBBA9-DC9A-B8F8-F659-1DEA46BCF63D}"/>
              </a:ext>
            </a:extLst>
          </p:cNvPr>
          <p:cNvSpPr txBox="1"/>
          <p:nvPr/>
        </p:nvSpPr>
        <p:spPr>
          <a:xfrm>
            <a:off x="236304" y="5394738"/>
            <a:ext cx="197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Mollinari et al. (2020)</a:t>
            </a:r>
          </a:p>
        </p:txBody>
      </p:sp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179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Starch: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84" name="TextBox 183"/>
          <p:cNvSpPr txBox="1"/>
          <p:nvPr/>
        </p:nvSpPr>
        <p:spPr>
          <a:xfrm>
            <a:off x="1138320" y="967680"/>
            <a:ext cx="45766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QTL support intervals: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beta-carotene:</a:t>
            </a:r>
          </a:p>
        </p:txBody>
      </p:sp>
      <p:pic>
        <p:nvPicPr>
          <p:cNvPr id="188" name="Picture 187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dry matter:</a:t>
            </a:r>
          </a:p>
        </p:txBody>
      </p:sp>
      <p:pic>
        <p:nvPicPr>
          <p:cNvPr id="192" name="Picture 191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starch:</a:t>
            </a:r>
          </a:p>
        </p:txBody>
      </p:sp>
      <p:pic>
        <p:nvPicPr>
          <p:cNvPr id="196" name="Picture 195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213240" y="-176658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1074239" y="1194434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/>
              <a:t>QTL variances and heritabilities: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F2E9FF7-5935-0BEF-B994-9D1E6A4DFD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099411"/>
              </p:ext>
            </p:extLst>
          </p:nvPr>
        </p:nvGraphicFramePr>
        <p:xfrm>
          <a:off x="797739" y="2388072"/>
          <a:ext cx="3250640" cy="29491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252">
                  <a:extLst>
                    <a:ext uri="{9D8B030D-6E8A-4147-A177-3AD203B41FA5}">
                      <a16:colId xmlns:a16="http://schemas.microsoft.com/office/drawing/2014/main" val="3443727881"/>
                    </a:ext>
                  </a:extLst>
                </a:gridCol>
                <a:gridCol w="735796">
                  <a:extLst>
                    <a:ext uri="{9D8B030D-6E8A-4147-A177-3AD203B41FA5}">
                      <a16:colId xmlns:a16="http://schemas.microsoft.com/office/drawing/2014/main" val="2772466358"/>
                    </a:ext>
                  </a:extLst>
                </a:gridCol>
                <a:gridCol w="735796">
                  <a:extLst>
                    <a:ext uri="{9D8B030D-6E8A-4147-A177-3AD203B41FA5}">
                      <a16:colId xmlns:a16="http://schemas.microsoft.com/office/drawing/2014/main" val="2064911296"/>
                    </a:ext>
                  </a:extLst>
                </a:gridCol>
                <a:gridCol w="735796">
                  <a:extLst>
                    <a:ext uri="{9D8B030D-6E8A-4147-A177-3AD203B41FA5}">
                      <a16:colId xmlns:a16="http://schemas.microsoft.com/office/drawing/2014/main" val="4120994831"/>
                    </a:ext>
                  </a:extLst>
                </a:gridCol>
              </a:tblGrid>
              <a:tr h="272044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BT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TB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NKB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1733467452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QTL1_BC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0.18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0.53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4235669904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QTL2_BC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0.08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62769188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0.82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2497232355"/>
                  </a:ext>
                </a:extLst>
              </a:tr>
              <a:tr h="37307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QTL1_DM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0.17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1110069481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QTL2_DM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0.01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0.02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3995430408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0.07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1814467372"/>
                  </a:ext>
                </a:extLst>
              </a:tr>
              <a:tr h="399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QTL1_ST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0.09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0.10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0.15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1955340870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QTL2_ST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0.03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0.04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0.05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1101585217"/>
                  </a:ext>
                </a:extLst>
              </a:tr>
              <a:tr h="27204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0.14</a:t>
                      </a:r>
                    </a:p>
                  </a:txBody>
                  <a:tcPr marL="8410" marR="8410" marT="84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</a:t>
                      </a:r>
                    </a:p>
                  </a:txBody>
                  <a:tcPr marL="8410" marR="8410" marT="8410" marB="0" anchor="b"/>
                </a:tc>
                <a:extLst>
                  <a:ext uri="{0D108BD9-81ED-4DB2-BD59-A6C34878D82A}">
                    <a16:rowId xmlns:a16="http://schemas.microsoft.com/office/drawing/2014/main" val="275919334"/>
                  </a:ext>
                </a:extLst>
              </a:tr>
            </a:tbl>
          </a:graphicData>
        </a:graphic>
      </p:graphicFrame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68FDA5E0-38B5-5E8B-E8DC-27BF6AD73E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7375937"/>
              </p:ext>
            </p:extLst>
          </p:nvPr>
        </p:nvGraphicFramePr>
        <p:xfrm>
          <a:off x="4584820" y="3832055"/>
          <a:ext cx="6887533" cy="1898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3708">
                  <a:extLst>
                    <a:ext uri="{9D8B030D-6E8A-4147-A177-3AD203B41FA5}">
                      <a16:colId xmlns:a16="http://schemas.microsoft.com/office/drawing/2014/main" val="895694956"/>
                    </a:ext>
                  </a:extLst>
                </a:gridCol>
                <a:gridCol w="645865">
                  <a:extLst>
                    <a:ext uri="{9D8B030D-6E8A-4147-A177-3AD203B41FA5}">
                      <a16:colId xmlns:a16="http://schemas.microsoft.com/office/drawing/2014/main" val="3212476014"/>
                    </a:ext>
                  </a:extLst>
                </a:gridCol>
                <a:gridCol w="644639">
                  <a:extLst>
                    <a:ext uri="{9D8B030D-6E8A-4147-A177-3AD203B41FA5}">
                      <a16:colId xmlns:a16="http://schemas.microsoft.com/office/drawing/2014/main" val="3693640957"/>
                    </a:ext>
                  </a:extLst>
                </a:gridCol>
                <a:gridCol w="713217">
                  <a:extLst>
                    <a:ext uri="{9D8B030D-6E8A-4147-A177-3AD203B41FA5}">
                      <a16:colId xmlns:a16="http://schemas.microsoft.com/office/drawing/2014/main" val="2500196699"/>
                    </a:ext>
                  </a:extLst>
                </a:gridCol>
                <a:gridCol w="747507">
                  <a:extLst>
                    <a:ext uri="{9D8B030D-6E8A-4147-A177-3AD203B41FA5}">
                      <a16:colId xmlns:a16="http://schemas.microsoft.com/office/drawing/2014/main" val="2136042477"/>
                    </a:ext>
                  </a:extLst>
                </a:gridCol>
                <a:gridCol w="692644">
                  <a:extLst>
                    <a:ext uri="{9D8B030D-6E8A-4147-A177-3AD203B41FA5}">
                      <a16:colId xmlns:a16="http://schemas.microsoft.com/office/drawing/2014/main" val="2774581717"/>
                    </a:ext>
                  </a:extLst>
                </a:gridCol>
                <a:gridCol w="809228">
                  <a:extLst>
                    <a:ext uri="{9D8B030D-6E8A-4147-A177-3AD203B41FA5}">
                      <a16:colId xmlns:a16="http://schemas.microsoft.com/office/drawing/2014/main" val="1653122061"/>
                    </a:ext>
                  </a:extLst>
                </a:gridCol>
                <a:gridCol w="678927">
                  <a:extLst>
                    <a:ext uri="{9D8B030D-6E8A-4147-A177-3AD203B41FA5}">
                      <a16:colId xmlns:a16="http://schemas.microsoft.com/office/drawing/2014/main" val="2575663741"/>
                    </a:ext>
                  </a:extLst>
                </a:gridCol>
                <a:gridCol w="781798">
                  <a:extLst>
                    <a:ext uri="{9D8B030D-6E8A-4147-A177-3AD203B41FA5}">
                      <a16:colId xmlns:a16="http://schemas.microsoft.com/office/drawing/2014/main" val="3718002534"/>
                    </a:ext>
                  </a:extLst>
                </a:gridCol>
              </a:tblGrid>
              <a:tr h="473601">
                <a:tc>
                  <a:txBody>
                    <a:bodyPr/>
                    <a:lstStyle/>
                    <a:p>
                      <a:pPr algn="ctr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7" marR="8577" marT="8577" marB="0" anchor="b"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Intercept</a:t>
                      </a:r>
                    </a:p>
                  </a:txBody>
                  <a:tcPr marL="82339" marR="82339" marT="41170" marB="411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Genetic variance</a:t>
                      </a:r>
                    </a:p>
                  </a:txBody>
                  <a:tcPr marL="82339" marR="82339" marT="41170" marB="411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Residual variance</a:t>
                      </a:r>
                    </a:p>
                  </a:txBody>
                  <a:tcPr marL="82339" marR="82339" marT="41170" marB="4117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337863"/>
                  </a:ext>
                </a:extLst>
              </a:tr>
              <a:tr h="277447">
                <a:tc>
                  <a:txBody>
                    <a:bodyPr/>
                    <a:lstStyle/>
                    <a:p>
                      <a:pPr algn="l" fontAlgn="b"/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NKB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 1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QTL 2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BT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TB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NKB</a:t>
                      </a:r>
                    </a:p>
                  </a:txBody>
                  <a:tcPr marL="8577" marR="8577" marT="8577" marB="0" anchor="b"/>
                </a:tc>
                <a:extLst>
                  <a:ext uri="{0D108BD9-81ED-4DB2-BD59-A6C34878D82A}">
                    <a16:rowId xmlns:a16="http://schemas.microsoft.com/office/drawing/2014/main" val="2555287710"/>
                  </a:ext>
                </a:extLst>
              </a:tr>
              <a:tr h="277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/>
                        <a:t>Beta-carotene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19.8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16.6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12.2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40.6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22.4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157.6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228.3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13.6</a:t>
                      </a:r>
                    </a:p>
                  </a:txBody>
                  <a:tcPr marL="8577" marR="8577" marT="8577" marB="0" anchor="b"/>
                </a:tc>
                <a:extLst>
                  <a:ext uri="{0D108BD9-81ED-4DB2-BD59-A6C34878D82A}">
                    <a16:rowId xmlns:a16="http://schemas.microsoft.com/office/drawing/2014/main" val="514077642"/>
                  </a:ext>
                </a:extLst>
              </a:tr>
              <a:tr h="277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/>
                        <a:t>Dry Matter 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27.4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27.0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29.1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4.4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4.2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</a:t>
                      </a:r>
                    </a:p>
                  </a:txBody>
                  <a:tcPr marL="8577" marR="8577" marT="8577" marB="0" anchor="b"/>
                </a:tc>
                <a:extLst>
                  <a:ext uri="{0D108BD9-81ED-4DB2-BD59-A6C34878D82A}">
                    <a16:rowId xmlns:a16="http://schemas.microsoft.com/office/drawing/2014/main" val="3956958976"/>
                  </a:ext>
                </a:extLst>
              </a:tr>
              <a:tr h="27744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Starch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62.7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59.6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68.7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1.6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14.4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</a:t>
                      </a:r>
                    </a:p>
                  </a:txBody>
                  <a:tcPr marL="8577" marR="8577" marT="857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8.1</a:t>
                      </a:r>
                    </a:p>
                  </a:txBody>
                  <a:tcPr marL="8577" marR="8577" marT="8577" marB="0" anchor="b"/>
                </a:tc>
                <a:extLst>
                  <a:ext uri="{0D108BD9-81ED-4DB2-BD59-A6C34878D82A}">
                    <a16:rowId xmlns:a16="http://schemas.microsoft.com/office/drawing/2014/main" val="3406647297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ED71527-7A0E-6437-D964-9BDD922FB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989992"/>
              </p:ext>
            </p:extLst>
          </p:nvPr>
        </p:nvGraphicFramePr>
        <p:xfrm>
          <a:off x="4584820" y="2385182"/>
          <a:ext cx="1941189" cy="92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954">
                  <a:extLst>
                    <a:ext uri="{9D8B030D-6E8A-4147-A177-3AD203B41FA5}">
                      <a16:colId xmlns:a16="http://schemas.microsoft.com/office/drawing/2014/main" val="2172901576"/>
                    </a:ext>
                  </a:extLst>
                </a:gridCol>
                <a:gridCol w="757427">
                  <a:extLst>
                    <a:ext uri="{9D8B030D-6E8A-4147-A177-3AD203B41FA5}">
                      <a16:colId xmlns:a16="http://schemas.microsoft.com/office/drawing/2014/main" val="857474402"/>
                    </a:ext>
                  </a:extLst>
                </a:gridCol>
                <a:gridCol w="677808">
                  <a:extLst>
                    <a:ext uri="{9D8B030D-6E8A-4147-A177-3AD203B41FA5}">
                      <a16:colId xmlns:a16="http://schemas.microsoft.com/office/drawing/2014/main" val="4149215490"/>
                    </a:ext>
                  </a:extLst>
                </a:gridCol>
              </a:tblGrid>
              <a:tr h="308112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85948"/>
                  </a:ext>
                </a:extLst>
              </a:tr>
              <a:tr h="308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9357498"/>
                  </a:ext>
                </a:extLst>
              </a:tr>
              <a:tr h="308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08114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73239B2-A001-1D10-7174-6050221D1840}"/>
              </a:ext>
            </a:extLst>
          </p:cNvPr>
          <p:cNvSpPr txBox="1"/>
          <p:nvPr/>
        </p:nvSpPr>
        <p:spPr>
          <a:xfrm>
            <a:off x="797739" y="2003052"/>
            <a:ext cx="1941189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000" spc="-1" dirty="0"/>
              <a:t>H</a:t>
            </a:r>
            <a:r>
              <a:rPr lang="en-US" sz="2000" b="0" strike="noStrike" spc="-1" dirty="0"/>
              <a:t>eritabilities: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C0798F-C429-65FB-713B-82D76584D55A}"/>
              </a:ext>
            </a:extLst>
          </p:cNvPr>
          <p:cNvSpPr txBox="1"/>
          <p:nvPr/>
        </p:nvSpPr>
        <p:spPr>
          <a:xfrm>
            <a:off x="4584820" y="2003052"/>
            <a:ext cx="2255491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000" spc="-1" dirty="0"/>
              <a:t>Trait correlation</a:t>
            </a:r>
            <a:endParaRPr lang="en-US" sz="2000" b="0" strike="noStrike" spc="-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AD5E-364C-6BEB-8A4F-FE8A3C21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for the upcoming year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C82D-BBF8-F227-758F-8012717C00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500" b="0" strike="noStrike" spc="-1" dirty="0">
                <a:solidFill>
                  <a:srgbClr val="000000"/>
                </a:solidFill>
              </a:rPr>
              <a:t>Next steps on the </a:t>
            </a:r>
            <a:r>
              <a:rPr lang="en-US" sz="3500" spc="-1" dirty="0">
                <a:solidFill>
                  <a:srgbClr val="000000"/>
                </a:solidFill>
              </a:rPr>
              <a:t>MAP</a:t>
            </a:r>
            <a:r>
              <a:rPr lang="en-US" sz="3500" b="0" strike="noStrike" spc="-1" dirty="0">
                <a:solidFill>
                  <a:srgbClr val="000000"/>
                </a:solidFill>
              </a:rPr>
              <a:t>poly development:</a:t>
            </a:r>
          </a:p>
          <a:p>
            <a:pPr lvl="1"/>
            <a:r>
              <a:rPr lang="en-US" sz="2600" dirty="0"/>
              <a:t>Mixed ploidy levels: all combinations among ploidy levels 2, 4, and 6 </a:t>
            </a:r>
          </a:p>
          <a:p>
            <a:pPr lvl="1"/>
            <a:r>
              <a:rPr lang="en-US" sz="2600" dirty="0"/>
              <a:t>Allow multiallelic markers: Any level of information from biallelic to completely informative</a:t>
            </a:r>
          </a:p>
          <a:p>
            <a:pPr lvl="1"/>
            <a:r>
              <a:rPr lang="en-US" sz="2600" dirty="0"/>
              <a:t>More complex population structures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500" b="0" strike="noStrike" spc="-1" dirty="0">
                <a:solidFill>
                  <a:srgbClr val="000000"/>
                </a:solidFill>
              </a:rPr>
              <a:t>Next steps on the QTLpoly development:</a:t>
            </a:r>
            <a:endParaRPr lang="en-US" sz="3500" spc="-1" dirty="0"/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Support for single-step analysis</a:t>
            </a:r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Multi-trait QTL analysis in interconnected families</a:t>
            </a:r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Multi-environment QTL analysis in interconnected families</a:t>
            </a:r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Improvement in the computing efficiency</a:t>
            </a:r>
          </a:p>
          <a:p>
            <a:pPr marL="0" indent="-241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18076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4560-9CB4-1D54-9325-B7240470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80"/>
            <a:ext cx="9661989" cy="2050284"/>
          </a:xfrm>
        </p:spPr>
        <p:txBody>
          <a:bodyPr>
            <a:normAutofit/>
          </a:bodyPr>
          <a:lstStyle/>
          <a:p>
            <a:r>
              <a:rPr lang="en-US" b="1" dirty="0"/>
              <a:t>Assistant Professor – Vegetable molecular breeding for sustainable production </a:t>
            </a:r>
            <a:r>
              <a:rPr lang="en-US" sz="3600" b="1" i="1" dirty="0"/>
              <a:t>(Department of Horticultural Science - NCSU)</a:t>
            </a:r>
            <a:endParaRPr lang="en-US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A60FA-EB28-7D7D-556B-5731EC803B4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691829"/>
            <a:ext cx="10515600" cy="2722652"/>
          </a:xfrm>
        </p:spPr>
        <p:txBody>
          <a:bodyPr>
            <a:normAutofit/>
          </a:bodyPr>
          <a:lstStyle/>
          <a:p>
            <a:r>
              <a:rPr lang="en-US" dirty="0"/>
              <a:t>The Department of Horticulture Sciences in the College of Agriculture and Life Sciences at North Carolina State University is pleased to announce </a:t>
            </a:r>
            <a:r>
              <a:rPr lang="en-US" dirty="0">
                <a:solidFill>
                  <a:srgbClr val="C00000"/>
                </a:solidFill>
              </a:rPr>
              <a:t>recruitment for a tenure-track Assistant Professor </a:t>
            </a:r>
            <a:r>
              <a:rPr lang="en-US" dirty="0"/>
              <a:t>with formal appointments in research (80%) and teaching (20%).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information at </a:t>
            </a:r>
            <a:r>
              <a:rPr lang="en-US" dirty="0">
                <a:hlinkClick r:id="rId2"/>
              </a:rPr>
              <a:t>https://jobs.ncsu.edu/postings/172089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45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8" y="208605"/>
            <a:ext cx="10515600" cy="662782"/>
          </a:xfrm>
        </p:spPr>
        <p:txBody>
          <a:bodyPr>
            <a:normAutofit fontScale="90000"/>
          </a:bodyPr>
          <a:lstStyle/>
          <a:p>
            <a:r>
              <a:rPr lang="en-US" dirty="0"/>
              <a:t>Variant discovery and dosage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51FA-934F-9BA8-5A02-A3886EF6A8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1231" y="903990"/>
            <a:ext cx="10515600" cy="4480719"/>
          </a:xfrm>
        </p:spPr>
        <p:txBody>
          <a:bodyPr/>
          <a:lstStyle/>
          <a:p>
            <a:r>
              <a:rPr lang="en-US" dirty="0"/>
              <a:t>Variant discovery: </a:t>
            </a:r>
          </a:p>
          <a:p>
            <a:pPr lvl="1"/>
            <a:r>
              <a:rPr lang="en-US" dirty="0"/>
              <a:t>TASSEL4-Poly, considering all the 728 individuals combined.</a:t>
            </a:r>
          </a:p>
          <a:p>
            <a:pPr lvl="1"/>
            <a:r>
              <a:rPr lang="en-US" dirty="0"/>
              <a:t>The genome of the diploid sweetpotato</a:t>
            </a:r>
            <a:r>
              <a:rPr lang="en-US" i="1" dirty="0"/>
              <a:t> Ipomea trifida </a:t>
            </a:r>
            <a:r>
              <a:rPr lang="en-US" dirty="0"/>
              <a:t>was used in the variant discovery process</a:t>
            </a:r>
          </a:p>
          <a:p>
            <a:r>
              <a:rPr lang="en-US" dirty="0"/>
              <a:t>Dosage Calling</a:t>
            </a:r>
          </a:p>
          <a:p>
            <a:pPr lvl="1"/>
            <a:r>
              <a:rPr lang="en-US" dirty="0"/>
              <a:t>SuperMASSA within each full-sib family</a:t>
            </a:r>
          </a:p>
          <a:p>
            <a:pPr lvl="2"/>
            <a:r>
              <a:rPr lang="en-US" dirty="0"/>
              <a:t>Probabilistic dosage calling </a:t>
            </a:r>
          </a:p>
          <a:p>
            <a:pPr lvl="2"/>
            <a:r>
              <a:rPr lang="en-US" dirty="0"/>
              <a:t>Minimum read depth = 20</a:t>
            </a:r>
          </a:p>
          <a:p>
            <a:pPr lvl="2"/>
            <a:r>
              <a:rPr lang="en-US" dirty="0"/>
              <a:t>Data points were considered missing if the maximum prob &lt; 0.8</a:t>
            </a:r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D9A811-1961-C4EF-E917-8C77EEEF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932863"/>
              </p:ext>
            </p:extLst>
          </p:nvPr>
        </p:nvGraphicFramePr>
        <p:xfrm>
          <a:off x="884322" y="4498524"/>
          <a:ext cx="750441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169">
                  <a:extLst>
                    <a:ext uri="{9D8B030D-6E8A-4147-A177-3AD203B41FA5}">
                      <a16:colId xmlns:a16="http://schemas.microsoft.com/office/drawing/2014/main" val="2224639277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588816415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3935326139"/>
                    </a:ext>
                  </a:extLst>
                </a:gridCol>
                <a:gridCol w="1513569">
                  <a:extLst>
                    <a:ext uri="{9D8B030D-6E8A-4147-A177-3AD203B41FA5}">
                      <a16:colId xmlns:a16="http://schemas.microsoft.com/office/drawing/2014/main" val="3663605582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3809543155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4163850570"/>
                    </a:ext>
                  </a:extLst>
                </a:gridCol>
              </a:tblGrid>
              <a:tr h="291848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Double Simplex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36206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57.4k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147.4k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6150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100.4k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7149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138.3k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1464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B608E-EA7A-BB0B-91FF-C3B88A8F3800}"/>
              </a:ext>
            </a:extLst>
          </p:cNvPr>
          <p:cNvGrpSpPr/>
          <p:nvPr/>
        </p:nvGrpSpPr>
        <p:grpSpPr>
          <a:xfrm>
            <a:off x="8449460" y="2290671"/>
            <a:ext cx="3367968" cy="3247745"/>
            <a:chOff x="8696992" y="2514203"/>
            <a:chExt cx="3367968" cy="3247745"/>
          </a:xfrm>
        </p:grpSpPr>
        <p:pic>
          <p:nvPicPr>
            <p:cNvPr id="12" name="Picture 11" descr="Diagram, venn diagram&#10;&#10;Description automatically generated">
              <a:extLst>
                <a:ext uri="{FF2B5EF4-FFF2-40B4-BE49-F238E27FC236}">
                  <a16:creationId xmlns:a16="http://schemas.microsoft.com/office/drawing/2014/main" id="{8C793F5A-6B23-2789-ACC1-9A9E445E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5254" y="2514203"/>
              <a:ext cx="2948751" cy="29487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57A17-9384-8F5C-5EB5-C122CBB8C3B6}"/>
                </a:ext>
              </a:extLst>
            </p:cNvPr>
            <p:cNvSpPr txBox="1"/>
            <p:nvPr/>
          </p:nvSpPr>
          <p:spPr>
            <a:xfrm>
              <a:off x="8696992" y="2835523"/>
              <a:ext cx="41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40001"/>
                  </a:solidFill>
                </a:rPr>
                <a:t>BT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43332-1C56-BE3A-E196-4F8CBE6E9FDC}"/>
                </a:ext>
              </a:extLst>
            </p:cNvPr>
            <p:cNvSpPr txBox="1"/>
            <p:nvPr/>
          </p:nvSpPr>
          <p:spPr>
            <a:xfrm>
              <a:off x="11643050" y="283552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78B04"/>
                  </a:solidFill>
                </a:rPr>
                <a:t>TB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99E31-7BFF-DD6F-2E6A-4D5A4DBD85D2}"/>
                </a:ext>
              </a:extLst>
            </p:cNvPr>
            <p:cNvSpPr txBox="1"/>
            <p:nvPr/>
          </p:nvSpPr>
          <p:spPr>
            <a:xfrm>
              <a:off x="10090128" y="53926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952BE"/>
                  </a:solidFill>
                </a:rPr>
                <a:t>NKB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DCF91A-80B6-FD9C-6674-3812A11BC5F6}"/>
              </a:ext>
            </a:extLst>
          </p:cNvPr>
          <p:cNvSpPr txBox="1"/>
          <p:nvPr/>
        </p:nvSpPr>
        <p:spPr>
          <a:xfrm>
            <a:off x="9726121" y="5484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206.2k</a:t>
            </a:r>
          </a:p>
        </p:txBody>
      </p:sp>
    </p:spTree>
    <p:extLst>
      <p:ext uri="{BB962C8B-B14F-4D97-AF65-F5344CB8AC3E}">
        <p14:creationId xmlns:p14="http://schemas.microsoft.com/office/powerpoint/2010/main" val="397373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Diagram, venn diagram&#10;&#10;Description automatically generated">
            <a:extLst>
              <a:ext uri="{FF2B5EF4-FFF2-40B4-BE49-F238E27FC236}">
                <a16:creationId xmlns:a16="http://schemas.microsoft.com/office/drawing/2014/main" id="{4E7AF067-6B5A-DA5E-E2EE-A33D219D2D7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7475" y="565231"/>
            <a:ext cx="3071432" cy="30714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" y="-17096"/>
            <a:ext cx="10515600" cy="1325563"/>
          </a:xfrm>
        </p:spPr>
        <p:txBody>
          <a:bodyPr/>
          <a:lstStyle/>
          <a:p>
            <a:r>
              <a:rPr lang="en-US" dirty="0"/>
              <a:t>Quality control and data filtering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D9A811-1961-C4EF-E917-8C77EEEF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95307"/>
              </p:ext>
            </p:extLst>
          </p:nvPr>
        </p:nvGraphicFramePr>
        <p:xfrm>
          <a:off x="970093" y="1308467"/>
          <a:ext cx="564873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747">
                  <a:extLst>
                    <a:ext uri="{9D8B030D-6E8A-4147-A177-3AD203B41FA5}">
                      <a16:colId xmlns:a16="http://schemas.microsoft.com/office/drawing/2014/main" val="2224639277"/>
                    </a:ext>
                  </a:extLst>
                </a:gridCol>
                <a:gridCol w="875645">
                  <a:extLst>
                    <a:ext uri="{9D8B030D-6E8A-4147-A177-3AD203B41FA5}">
                      <a16:colId xmlns:a16="http://schemas.microsoft.com/office/drawing/2014/main" val="588816415"/>
                    </a:ext>
                  </a:extLst>
                </a:gridCol>
                <a:gridCol w="945594">
                  <a:extLst>
                    <a:ext uri="{9D8B030D-6E8A-4147-A177-3AD203B41FA5}">
                      <a16:colId xmlns:a16="http://schemas.microsoft.com/office/drawing/2014/main" val="3935326139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val="3663605582"/>
                    </a:ext>
                  </a:extLst>
                </a:gridCol>
                <a:gridCol w="1045392">
                  <a:extLst>
                    <a:ext uri="{9D8B030D-6E8A-4147-A177-3AD203B41FA5}">
                      <a16:colId xmlns:a16="http://schemas.microsoft.com/office/drawing/2014/main" val="3809543155"/>
                    </a:ext>
                  </a:extLst>
                </a:gridCol>
                <a:gridCol w="734435">
                  <a:extLst>
                    <a:ext uri="{9D8B030D-6E8A-4147-A177-3AD203B41FA5}">
                      <a16:colId xmlns:a16="http://schemas.microsoft.com/office/drawing/2014/main" val="4163850570"/>
                    </a:ext>
                  </a:extLst>
                </a:gridCol>
              </a:tblGrid>
              <a:tr h="291848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Double Simplex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36206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6150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17.1k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7149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146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C457A17-9384-8F5C-5EB5-C122CBB8C3B6}"/>
              </a:ext>
            </a:extLst>
          </p:cNvPr>
          <p:cNvSpPr txBox="1"/>
          <p:nvPr/>
        </p:nvSpPr>
        <p:spPr>
          <a:xfrm>
            <a:off x="8567475" y="769447"/>
            <a:ext cx="505216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40001"/>
                </a:solidFill>
              </a:rPr>
              <a:t>BT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43332-1C56-BE3A-E196-4F8CBE6E9FDC}"/>
              </a:ext>
            </a:extLst>
          </p:cNvPr>
          <p:cNvSpPr txBox="1"/>
          <p:nvPr/>
        </p:nvSpPr>
        <p:spPr>
          <a:xfrm>
            <a:off x="11216498" y="769447"/>
            <a:ext cx="511749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78B04"/>
                </a:solidFill>
              </a:rPr>
              <a:t>TB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99E31-7BFF-DD6F-2E6A-4D5A4DBD85D2}"/>
              </a:ext>
            </a:extLst>
          </p:cNvPr>
          <p:cNvSpPr txBox="1"/>
          <p:nvPr/>
        </p:nvSpPr>
        <p:spPr>
          <a:xfrm>
            <a:off x="9816818" y="3527590"/>
            <a:ext cx="702295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52BE"/>
                </a:solidFill>
              </a:rPr>
              <a:t>NKB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CF91A-80B6-FD9C-6674-3812A11BC5F6}"/>
              </a:ext>
            </a:extLst>
          </p:cNvPr>
          <p:cNvSpPr txBox="1"/>
          <p:nvPr/>
        </p:nvSpPr>
        <p:spPr>
          <a:xfrm>
            <a:off x="9682561" y="330653"/>
            <a:ext cx="76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42.5k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751129-6BD2-6524-C348-A62D94429BDB}"/>
              </a:ext>
            </a:extLst>
          </p:cNvPr>
          <p:cNvSpPr txBox="1">
            <a:spLocks/>
          </p:cNvSpPr>
          <p:nvPr/>
        </p:nvSpPr>
        <p:spPr>
          <a:xfrm>
            <a:off x="7488143" y="3876412"/>
            <a:ext cx="4703857" cy="1690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Markers: 20-25%</a:t>
            </a:r>
          </a:p>
          <a:p>
            <a:pPr lvl="2"/>
            <a:r>
              <a:rPr lang="en-US" dirty="0"/>
              <a:t>Individual: 18-22% - 702 ind. </a:t>
            </a:r>
          </a:p>
          <a:p>
            <a:pPr lvl="1"/>
            <a:r>
              <a:rPr lang="en-US" dirty="0"/>
              <a:t>Segregation: Bonferroni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0514C6-FE85-F30F-6090-D84A08638052}"/>
              </a:ext>
            </a:extLst>
          </p:cNvPr>
          <p:cNvSpPr txBox="1"/>
          <p:nvPr/>
        </p:nvSpPr>
        <p:spPr>
          <a:xfrm>
            <a:off x="415436" y="3267331"/>
            <a:ext cx="367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read depth and dosage type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BA486-67F9-D1DC-303C-C7CA4BB7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3" y="3762614"/>
            <a:ext cx="6898389" cy="2047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BB18CC-EA65-314E-0D6B-6F266763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2" y="3762613"/>
            <a:ext cx="6898389" cy="20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55" y="-173090"/>
            <a:ext cx="10515600" cy="1325563"/>
          </a:xfrm>
        </p:spPr>
        <p:txBody>
          <a:bodyPr/>
          <a:lstStyle/>
          <a:p>
            <a:r>
              <a:rPr lang="en-US" dirty="0"/>
              <a:t>Construction of full-sib maps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A145346-ECF3-8800-3659-DB03801F2F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99" y="1073107"/>
            <a:ext cx="7525767" cy="1849028"/>
          </a:xfrm>
        </p:spPr>
      </p:pic>
      <p:pic>
        <p:nvPicPr>
          <p:cNvPr id="9" name="Picture 8" descr="A picture containing text, stationary, pencil, writing implement&#10;&#10;Description automatically generated">
            <a:extLst>
              <a:ext uri="{FF2B5EF4-FFF2-40B4-BE49-F238E27FC236}">
                <a16:creationId xmlns:a16="http://schemas.microsoft.com/office/drawing/2014/main" id="{09940A7E-3B2C-5E85-3822-0C493396E4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99" y="3272671"/>
            <a:ext cx="7772400" cy="2606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E4C182-B2CE-A0F9-DA93-16888A90CC71}"/>
              </a:ext>
            </a:extLst>
          </p:cNvPr>
          <p:cNvSpPr txBox="1">
            <a:spLocks/>
          </p:cNvSpPr>
          <p:nvPr/>
        </p:nvSpPr>
        <p:spPr>
          <a:xfrm>
            <a:off x="290899" y="1133051"/>
            <a:ext cx="3421789" cy="2606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of published BT map and </a:t>
            </a:r>
            <a:r>
              <a:rPr lang="en-US" sz="2000" i="1" dirty="0"/>
              <a:t>I. trifida </a:t>
            </a:r>
            <a:r>
              <a:rPr lang="en-US" sz="2000" dirty="0"/>
              <a:t>genome to order markers</a:t>
            </a:r>
          </a:p>
          <a:p>
            <a:r>
              <a:rPr lang="en-US" sz="2000" dirty="0"/>
              <a:t>Pairwise recombination fraction within chromosomes</a:t>
            </a:r>
          </a:p>
          <a:p>
            <a:r>
              <a:rPr lang="en-US" sz="2000" dirty="0"/>
              <a:t>Phasing using MAPpoly sequential algorithm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877F61C-5F5C-EB5C-3A0A-FB6131F1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54398"/>
              </p:ext>
            </p:extLst>
          </p:nvPr>
        </p:nvGraphicFramePr>
        <p:xfrm>
          <a:off x="290899" y="3935866"/>
          <a:ext cx="3532957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676">
                  <a:extLst>
                    <a:ext uri="{9D8B030D-6E8A-4147-A177-3AD203B41FA5}">
                      <a16:colId xmlns:a16="http://schemas.microsoft.com/office/drawing/2014/main" val="2609423379"/>
                    </a:ext>
                  </a:extLst>
                </a:gridCol>
                <a:gridCol w="1103542">
                  <a:extLst>
                    <a:ext uri="{9D8B030D-6E8A-4147-A177-3AD203B41FA5}">
                      <a16:colId xmlns:a16="http://schemas.microsoft.com/office/drawing/2014/main" val="2697403237"/>
                    </a:ext>
                  </a:extLst>
                </a:gridCol>
                <a:gridCol w="1247739">
                  <a:extLst>
                    <a:ext uri="{9D8B030D-6E8A-4147-A177-3AD203B41FA5}">
                      <a16:colId xmlns:a16="http://schemas.microsoft.com/office/drawing/2014/main" val="8893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Markers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 Length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0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5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8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8852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A0533F8-D1C6-5CD2-4B51-42DE764B7B6B}"/>
              </a:ext>
            </a:extLst>
          </p:cNvPr>
          <p:cNvGrpSpPr/>
          <p:nvPr/>
        </p:nvGrpSpPr>
        <p:grpSpPr>
          <a:xfrm>
            <a:off x="3892269" y="914400"/>
            <a:ext cx="7776446" cy="2257678"/>
            <a:chOff x="3892269" y="914400"/>
            <a:chExt cx="7776446" cy="22576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A05491-D5E0-4FFB-8E2D-CC48849B16B8}"/>
                </a:ext>
              </a:extLst>
            </p:cNvPr>
            <p:cNvSpPr/>
            <p:nvPr/>
          </p:nvSpPr>
          <p:spPr>
            <a:xfrm>
              <a:off x="3892269" y="914400"/>
              <a:ext cx="7776446" cy="2257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98A59D-D491-7F59-63D3-5C9C6F2D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6039" y="977896"/>
              <a:ext cx="2178671" cy="21188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5A0910-F61F-A46D-99B6-97FEC967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4346" y="978586"/>
              <a:ext cx="2178671" cy="21188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831334-CB4A-53A0-1182-B97C7043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7895" y="978586"/>
              <a:ext cx="2178671" cy="2118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1003-F596-7DB8-8555-80C84EC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and propagation of information in multiple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24362-A547-B17F-EBCD-430D166D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8AE8CD-F977-D06C-BC6A-252E4D6E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08A7A-FC39-2F19-C362-9FEB9D78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FC812-B963-97C9-13AB-C52F46FDF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E2DAE-6E25-7813-9532-B50826E67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884D8-A21C-7533-D6D6-140253F3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757" y="5497478"/>
            <a:ext cx="2571251" cy="369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FCF3F-23F8-1042-3337-4C16C9E5C6BC}"/>
              </a:ext>
            </a:extLst>
          </p:cNvPr>
          <p:cNvSpPr txBox="1"/>
          <p:nvPr/>
        </p:nvSpPr>
        <p:spPr>
          <a:xfrm>
            <a:off x="195208" y="5518026"/>
            <a:ext cx="2546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Mollinari and Garcia (2019)</a:t>
            </a:r>
          </a:p>
        </p:txBody>
      </p:sp>
    </p:spTree>
    <p:extLst>
      <p:ext uri="{BB962C8B-B14F-4D97-AF65-F5344CB8AC3E}">
        <p14:creationId xmlns:p14="http://schemas.microsoft.com/office/powerpoint/2010/main" val="2541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5AF0-44B3-CAEF-1A3F-64F7C72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32" y="67989"/>
            <a:ext cx="10515600" cy="1325563"/>
          </a:xfrm>
        </p:spPr>
        <p:txBody>
          <a:bodyPr/>
          <a:lstStyle/>
          <a:p>
            <a:r>
              <a:rPr lang="en-US" dirty="0"/>
              <a:t>Connecting multiple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F7DEF-3A8A-148D-171C-9F6B2C69F7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5450" y="1288088"/>
            <a:ext cx="10515600" cy="4613110"/>
          </a:xfrm>
        </p:spPr>
        <p:txBody>
          <a:bodyPr/>
          <a:lstStyle/>
          <a:p>
            <a:r>
              <a:rPr lang="en-US" sz="2800" dirty="0"/>
              <a:t>Order</a:t>
            </a:r>
          </a:p>
          <a:p>
            <a:pPr lvl="1"/>
            <a:r>
              <a:rPr lang="en-US" dirty="0"/>
              <a:t>Use of published BT map and </a:t>
            </a:r>
            <a:r>
              <a:rPr lang="en-US" i="1" dirty="0"/>
              <a:t>I. trifida </a:t>
            </a:r>
            <a:r>
              <a:rPr lang="en-US" dirty="0"/>
              <a:t>genome to order markers</a:t>
            </a:r>
          </a:p>
          <a:p>
            <a:pPr lvl="1"/>
            <a:r>
              <a:rPr lang="en-US" dirty="0"/>
              <a:t>Other options</a:t>
            </a:r>
          </a:p>
          <a:p>
            <a:pPr lvl="2"/>
            <a:r>
              <a:rPr lang="en-US" dirty="0"/>
              <a:t>LPmerge: merge maps using linear programming (Endelman and Plomion, 2014).</a:t>
            </a:r>
          </a:p>
          <a:p>
            <a:pPr lvl="2"/>
            <a:r>
              <a:rPr lang="en-US" dirty="0"/>
              <a:t>MDS using consensus two-point recombination fraction (available soon)</a:t>
            </a:r>
          </a:p>
          <a:p>
            <a:r>
              <a:rPr lang="en-US" dirty="0"/>
              <a:t>Phasing</a:t>
            </a:r>
          </a:p>
          <a:p>
            <a:pPr lvl="1"/>
            <a:r>
              <a:rPr lang="en-US" dirty="0"/>
              <a:t>Merge maps using MAPpoly results</a:t>
            </a:r>
          </a:p>
          <a:p>
            <a:pPr lvl="1"/>
            <a:r>
              <a:rPr lang="en-US" dirty="0"/>
              <a:t>Assess homolog correspondence </a:t>
            </a:r>
          </a:p>
          <a:p>
            <a:pPr lvl="1"/>
            <a:r>
              <a:rPr lang="en-US" dirty="0"/>
              <a:t>Inconsistent markers were filtered out</a:t>
            </a:r>
          </a:p>
          <a:p>
            <a:pPr lvl="1"/>
            <a:r>
              <a:rPr lang="en-US" dirty="0"/>
              <a:t>Other options</a:t>
            </a:r>
          </a:p>
          <a:p>
            <a:pPr lvl="2"/>
            <a:r>
              <a:rPr lang="en-US" dirty="0"/>
              <a:t>PolyOrigin for diploids and tetraploids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99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B96F-E0E6-33FB-D47F-DD46F422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38" y="-155137"/>
            <a:ext cx="10515600" cy="1325563"/>
          </a:xfrm>
        </p:spPr>
        <p:txBody>
          <a:bodyPr/>
          <a:lstStyle/>
          <a:p>
            <a:r>
              <a:rPr lang="en-US" dirty="0"/>
              <a:t>Prepare maps to merge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AD19C-7D91-F7DC-58AB-DBDA238467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10" y="4130605"/>
            <a:ext cx="3606800" cy="67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B0004-89F6-0C00-78C4-075B2F0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0" y="3252461"/>
            <a:ext cx="800100" cy="6731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FEF77C-3638-BEEC-1A97-6760B9BD2DDB}"/>
              </a:ext>
            </a:extLst>
          </p:cNvPr>
          <p:cNvSpPr txBox="1">
            <a:spLocks/>
          </p:cNvSpPr>
          <p:nvPr/>
        </p:nvSpPr>
        <p:spPr>
          <a:xfrm>
            <a:off x="0" y="980279"/>
            <a:ext cx="10515600" cy="461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MAPpoly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7A120-EDE2-68C4-84C7-42F9DD7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07" y="5008749"/>
            <a:ext cx="4064006" cy="713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1C4F1F-2F2A-3072-5129-A01C6AC3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42DD5-783B-C9D8-AD6C-ADA9AB1FF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94BDD-190D-FA60-A9BE-6B8CA50FA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068DD0-937B-54D7-95E9-B2BD3E80D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9CE1D9-9E09-2AAC-11E8-F6573CB19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86E8B0-E205-91AC-2EA4-3C06E4C6CC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FD7E83-CC67-768F-13DB-CB62E6425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05E1B-8062-C14B-0AA4-2C6592DFD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410" y="1688517"/>
            <a:ext cx="3644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24236</TotalTime>
  <Words>988</Words>
  <Application>Microsoft Macintosh PowerPoint</Application>
  <PresentationFormat>Widescreen</PresentationFormat>
  <Paragraphs>370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Wingdings</vt:lpstr>
      <vt:lpstr>Office Theme</vt:lpstr>
      <vt:lpstr>1_Custom Design</vt:lpstr>
      <vt:lpstr>Custom Design</vt:lpstr>
      <vt:lpstr>MAPpoly and QTLpoly: interconnected sweetpotato families </vt:lpstr>
      <vt:lpstr>Inter-connected hexaploid sweetpotato families</vt:lpstr>
      <vt:lpstr>Variant discovery and dosage calling</vt:lpstr>
      <vt:lpstr>Quality control and data filtering</vt:lpstr>
      <vt:lpstr>Construction of full-sib maps</vt:lpstr>
      <vt:lpstr>HMM and propagation of information in multiple maps</vt:lpstr>
      <vt:lpstr>Connecting multiple maps</vt:lpstr>
      <vt:lpstr>Prepare maps to merge</vt:lpstr>
      <vt:lpstr>BT-TB-NKB genetic linkage map </vt:lpstr>
      <vt:lpstr>Consensus map</vt:lpstr>
      <vt:lpstr>Haplotype probabilities in BT-TB-NKB 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Perspectives for the upcoming year </vt:lpstr>
      <vt:lpstr>Assistant Professor – Vegetable molecular breeding for sustainable production (Department of Horticultural Science - NCSU)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72</cp:revision>
  <dcterms:created xsi:type="dcterms:W3CDTF">2021-07-08T18:34:46Z</dcterms:created>
  <dcterms:modified xsi:type="dcterms:W3CDTF">2023-01-12T19:12:41Z</dcterms:modified>
</cp:coreProperties>
</file>